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3" r:id="rId2"/>
    <p:sldId id="294" r:id="rId3"/>
    <p:sldId id="297" r:id="rId4"/>
    <p:sldId id="295" r:id="rId5"/>
    <p:sldId id="298" r:id="rId6"/>
    <p:sldId id="303" r:id="rId7"/>
    <p:sldId id="300" r:id="rId8"/>
    <p:sldId id="301" r:id="rId9"/>
    <p:sldId id="302" r:id="rId10"/>
    <p:sldId id="304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6B150F-2F6B-4D14-80B6-16EA2C85C183}" v="446" dt="2025-03-25T08:52:01.1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59"/>
  </p:normalViewPr>
  <p:slideViewPr>
    <p:cSldViewPr snapToGrid="0">
      <p:cViewPr varScale="1">
        <p:scale>
          <a:sx n="150" d="100"/>
          <a:sy n="150" d="100"/>
        </p:scale>
        <p:origin x="294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99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2653D-4A56-4816-AB1B-37443AFE1F8C}" type="datetimeFigureOut">
              <a:rPr lang="nl-NL" smtClean="0"/>
              <a:t>4-4-2025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BFF53-496D-426F-A011-65B7088519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9563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8724516c7c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8724516c7c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1162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BFF53-496D-426F-A011-65B7088519AA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7405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35B2D1-3BF2-FEA2-039C-C5730D364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338F560-5C58-B961-6E74-8F89FBAF7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4EB590-D42B-1D7C-1A9F-764CB464A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A5E8-86A0-45CE-A73B-8AC25FBA1869}" type="datetimeFigureOut">
              <a:rPr lang="nl-NL" smtClean="0"/>
              <a:t>4-4-2025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F0D757-33DB-B272-5ECC-254A9758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2EB9D9E-2BA1-C571-ABAC-DF7C0F66C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231D8-7C32-4AD6-9025-718BF96A91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3919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627AAB-2131-C783-481B-5861D9C22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37BCFA2-82A9-B630-8171-57E85E6424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4F09F61-FA92-90E9-62A6-CBBB8635F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A5E8-86A0-45CE-A73B-8AC25FBA1869}" type="datetimeFigureOut">
              <a:rPr lang="nl-NL" smtClean="0"/>
              <a:t>4-4-2025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6FFC5C6-EFB7-432E-D81C-D7DA27826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D7AADF-6F91-50B4-4CC2-F30C05215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231D8-7C32-4AD6-9025-718BF96A91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9596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F8A91DFC-F7F9-C0AB-F698-F8D8D5D0E7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77BB879-65B5-4060-7C77-5BBD898D25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679D6D5-5F80-4A7F-5C72-1E0FF905B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A5E8-86A0-45CE-A73B-8AC25FBA1869}" type="datetimeFigureOut">
              <a:rPr lang="nl-NL" smtClean="0"/>
              <a:t>4-4-2025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701AD4D-5A4C-CB2B-3455-0C3541296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D8B844-63DF-7DFF-D4A8-A86A40A7B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231D8-7C32-4AD6-9025-718BF96A91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9159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rmale pagina groen">
  <p:cSld name="Normale pagina groe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4E4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/>
          </p:nvPr>
        </p:nvSpPr>
        <p:spPr>
          <a:xfrm>
            <a:off x="1476500" y="1074367"/>
            <a:ext cx="717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2" name="Google Shape;102;p13"/>
          <p:cNvSpPr txBox="1">
            <a:spLocks noGrp="1"/>
          </p:cNvSpPr>
          <p:nvPr>
            <p:ph type="body" idx="1"/>
          </p:nvPr>
        </p:nvSpPr>
        <p:spPr>
          <a:xfrm>
            <a:off x="1476500" y="2196767"/>
            <a:ext cx="6417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80990" rtl="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2pPr>
            <a:lvl3pPr marL="1828754" lvl="2" indent="-380990" rtl="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3pPr>
            <a:lvl4pPr marL="2438339" lvl="3" indent="-380990" rtl="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4pPr>
            <a:lvl5pPr marL="3047924" lvl="4" indent="-380990" rtl="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5pPr>
            <a:lvl6pPr marL="3657509" lvl="5" indent="-380990" rtl="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6pPr>
            <a:lvl7pPr marL="4267093" lvl="6" indent="-380990" rtl="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7pPr>
            <a:lvl8pPr marL="4876678" lvl="7" indent="-380990" rtl="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8pPr>
            <a:lvl9pPr marL="5486263" lvl="8" indent="-380990" rtl="0">
              <a:spcBef>
                <a:spcPts val="2133"/>
              </a:spcBef>
              <a:spcAft>
                <a:spcPts val="2133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pic>
        <p:nvPicPr>
          <p:cNvPr id="103" name="Google Shape;103;p13"/>
          <p:cNvPicPr preferRelativeResize="0"/>
          <p:nvPr/>
        </p:nvPicPr>
        <p:blipFill rotWithShape="1">
          <a:blip r:embed="rId2">
            <a:alphaModFix/>
          </a:blip>
          <a:srcRect t="12457"/>
          <a:stretch/>
        </p:blipFill>
        <p:spPr>
          <a:xfrm>
            <a:off x="8890234" y="1"/>
            <a:ext cx="2880801" cy="1679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1583733" y="696068"/>
            <a:ext cx="347467" cy="287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1319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oorpagina blauw">
  <p:cSld name="Voorpagina blauw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"/>
          <p:cNvPicPr preferRelativeResize="0"/>
          <p:nvPr/>
        </p:nvPicPr>
        <p:blipFill rotWithShape="1">
          <a:blip r:embed="rId2">
            <a:alphaModFix/>
          </a:blip>
          <a:srcRect t="21441" r="6646" b="-8670"/>
          <a:stretch/>
        </p:blipFill>
        <p:spPr>
          <a:xfrm>
            <a:off x="1" y="-54099"/>
            <a:ext cx="12450201" cy="7753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4"/>
          <p:cNvPicPr preferRelativeResize="0"/>
          <p:nvPr/>
        </p:nvPicPr>
        <p:blipFill rotWithShape="1">
          <a:blip r:embed="rId3">
            <a:alphaModFix/>
          </a:blip>
          <a:srcRect l="2037" b="2248"/>
          <a:stretch/>
        </p:blipFill>
        <p:spPr>
          <a:xfrm>
            <a:off x="0" y="-54100"/>
            <a:ext cx="12450197" cy="6987864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4"/>
          <p:cNvSpPr txBox="1">
            <a:spLocks noGrp="1"/>
          </p:cNvSpPr>
          <p:nvPr>
            <p:ph type="ctrTitle"/>
          </p:nvPr>
        </p:nvSpPr>
        <p:spPr>
          <a:xfrm>
            <a:off x="1135500" y="5190900"/>
            <a:ext cx="10499600" cy="90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1135500" y="5969200"/>
            <a:ext cx="8311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35" name="Google Shape;35;p4"/>
          <p:cNvPicPr preferRelativeResize="0"/>
          <p:nvPr/>
        </p:nvPicPr>
        <p:blipFill rotWithShape="1">
          <a:blip r:embed="rId4">
            <a:alphaModFix/>
          </a:blip>
          <a:srcRect t="12457"/>
          <a:stretch/>
        </p:blipFill>
        <p:spPr>
          <a:xfrm>
            <a:off x="1135500" y="-54100"/>
            <a:ext cx="4194303" cy="244596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4"/>
          <p:cNvSpPr txBox="1">
            <a:spLocks noGrp="1"/>
          </p:cNvSpPr>
          <p:nvPr>
            <p:ph type="subTitle" idx="2"/>
          </p:nvPr>
        </p:nvSpPr>
        <p:spPr>
          <a:xfrm>
            <a:off x="8638833" y="400567"/>
            <a:ext cx="24512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333">
                <a:solidFill>
                  <a:srgbClr val="FFFFFF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37" name="Google Shape;37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1597862" y="4501194"/>
            <a:ext cx="614533" cy="509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4833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BAE49D-E7EC-6D60-96A3-1F6EA17F4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6684BC-8EB3-2F6E-E0BB-22600CB73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AEB96C0-84CB-3CA7-36B0-B24ADE4DE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A5E8-86A0-45CE-A73B-8AC25FBA1869}" type="datetimeFigureOut">
              <a:rPr lang="nl-NL" smtClean="0"/>
              <a:t>4-4-2025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76BB82B-2A78-EAD9-5D48-0D47DE848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E09C6E1-0DC2-DEF0-D017-FD628CE8D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231D8-7C32-4AD6-9025-718BF96A91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6149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E112A1-058A-E837-1F12-770B6AB94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C1CB718-4411-1723-AFF3-A09D21DDB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E12B9C0-5FF0-3451-E262-9708E6379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A5E8-86A0-45CE-A73B-8AC25FBA1869}" type="datetimeFigureOut">
              <a:rPr lang="nl-NL" smtClean="0"/>
              <a:t>4-4-2025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FEBD72-6EFF-E59D-63EF-74600783B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E6EC855-0957-CA27-C7D4-891E6073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231D8-7C32-4AD6-9025-718BF96A91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045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0BEC97-A616-48C3-608E-C75E98F99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2010D8-F6B4-3719-AF42-75152AD3AA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2C0D816-FE74-3E69-4C8B-33AC0CC2FA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6947B2B-234C-AABE-7832-9A9C35E32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A5E8-86A0-45CE-A73B-8AC25FBA1869}" type="datetimeFigureOut">
              <a:rPr lang="nl-NL" smtClean="0"/>
              <a:t>4-4-2025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D9251B9-AB34-E612-7E06-4DE9C4850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7CFAC6D-9817-C0DF-B66B-C06FE748E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231D8-7C32-4AD6-9025-718BF96A91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0047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8A6DF1-B32D-7C51-28CF-4CC62DAAD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56808A8-5A31-8B82-205E-5980F2C1F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FB78916-012C-3DAE-C2CD-20E7AA667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7D0A5FE-0E14-B555-DBE8-E09965D1C0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8EB80F1-5B08-E299-7AC8-1756225799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E3C07F2-BCFE-46E4-67B0-48ACCAB04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A5E8-86A0-45CE-A73B-8AC25FBA1869}" type="datetimeFigureOut">
              <a:rPr lang="nl-NL" smtClean="0"/>
              <a:t>4-4-2025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7753526-38C7-2182-BA20-5680F1467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E1AAD66-7F24-7768-9B30-3FCFDF32D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231D8-7C32-4AD6-9025-718BF96A91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6586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D9D586-04D6-EC07-7C19-03C6537A3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C6500C7-A24A-6EAF-498E-5274B1BDB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A5E8-86A0-45CE-A73B-8AC25FBA1869}" type="datetimeFigureOut">
              <a:rPr lang="nl-NL" smtClean="0"/>
              <a:t>4-4-2025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F7BF83C-99C5-B5F9-3A0A-0696B40F2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4118BCF-4608-C684-B922-7DC2E8F8B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231D8-7C32-4AD6-9025-718BF96A91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7735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B64D122-4C89-5395-4D2A-F1C6237B5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A5E8-86A0-45CE-A73B-8AC25FBA1869}" type="datetimeFigureOut">
              <a:rPr lang="nl-NL" smtClean="0"/>
              <a:t>4-4-2025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C2FC303-B42C-789B-017F-EECE3304E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84F59D9-474A-25AE-7614-2D7B6AFE2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231D8-7C32-4AD6-9025-718BF96A91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6540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0BE554-7B7D-03F4-AF98-86E4E693D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FA8AA1-4588-AFF1-A232-5D1C598A3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B5D080C-798E-F906-8019-795235B5F6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EC703F3-EA7A-0D4D-DB9C-349A13C5D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A5E8-86A0-45CE-A73B-8AC25FBA1869}" type="datetimeFigureOut">
              <a:rPr lang="nl-NL" smtClean="0"/>
              <a:t>4-4-2025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D4396CD-F8FE-30A2-2EB1-2B6FC6130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1DD3CA1-64A5-9918-8123-5434EA60A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231D8-7C32-4AD6-9025-718BF96A91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8892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9C29C5-46B4-E0B1-BF12-601A83A9D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9233EF9-F761-3B5B-00CC-D0C5FFDDA4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E08E1E1-608B-9B06-8E30-214ADFB13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28E0941-176A-8563-D165-B3FF2DFEE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A5E8-86A0-45CE-A73B-8AC25FBA1869}" type="datetimeFigureOut">
              <a:rPr lang="nl-NL" smtClean="0"/>
              <a:t>4-4-2025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7BEC10B-1562-8C6B-F8F8-BC3C68267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697C173-2F36-136F-2D24-F6BE28818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231D8-7C32-4AD6-9025-718BF96A91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7720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8BA7E53-657C-8B56-7D93-9048D8C0F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606CA1B-B465-2BD0-156A-E83D136BD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CD01A4-C679-D1D8-6D3F-35499121A7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DDA5E8-86A0-45CE-A73B-8AC25FBA1869}" type="datetimeFigureOut">
              <a:rPr lang="nl-NL" smtClean="0"/>
              <a:t>4-4-2025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07F042A-6730-FEC6-948D-69C443BE0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7936896-214D-4D4D-347E-D9025E5BA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3231D8-7C32-4AD6-9025-718BF96A91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761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-raad.nl/onderwerpen/cao-vo/wat-speelt-er" TargetMode="External"/><Relationship Id="rId2" Type="http://schemas.openxmlformats.org/officeDocument/2006/relationships/hyperlink" Target="https://vo-raad-prod.s3.eu-central-1.amazonaws.com/lv56q2y0338ggg28q9x56hqpracd?response-content-disposition=inline%3B%20filename%3D%22CAO_VO_2023-2024.pdf%22%3B%20filename%2A%3DUTF-8%27%27CAO_VO_2023-2024.pdf&amp;response-content-type=application%2Fpdf&amp;X-Amz-Algorithm=AWS4-HMAC-SHA256&amp;X-Amz-Credential=AKIARDEMRKKHT5P237AH%2F20250325%2Feu-central-1%2Fs3%2Faws4_request&amp;X-Amz-Date=20250325T084949Z&amp;X-Amz-Expires=300&amp;X-Amz-SignedHeaders=host&amp;X-Amz-Signature=9d50adbfaee58994ddb889ece204e626d4ca121c9a62fc7106d96edb48240697" TargetMode="Externa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aob.nl/?gad_source=1&amp;gclid=Cj0KCQjwqIm_BhDnARIsAKBYcmuIqKxJutN6y80QuukqYykiqMzlJaech1I4s8GnL-FgmQvzSvwDgFEaAnDEEALw_wcB" TargetMode="External"/><Relationship Id="rId4" Type="http://schemas.openxmlformats.org/officeDocument/2006/relationships/hyperlink" Target="https://www.mboraad.nl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vo-raad.nl/onderwerpen/cao-vo/praktijk-ondersteuning" TargetMode="Externa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1"/>
          <p:cNvSpPr txBox="1">
            <a:spLocks noGrp="1"/>
          </p:cNvSpPr>
          <p:nvPr>
            <p:ph type="ctrTitle"/>
          </p:nvPr>
        </p:nvSpPr>
        <p:spPr>
          <a:xfrm>
            <a:off x="1135500" y="5054420"/>
            <a:ext cx="10499600" cy="90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nl" sz="4000" dirty="0"/>
              <a:t>Brabantse </a:t>
            </a:r>
            <a:r>
              <a:rPr lang="nl" sz="4000" dirty="0">
                <a:solidFill>
                  <a:srgbClr val="FFFFFF"/>
                </a:solidFill>
              </a:rPr>
              <a:t>Opleidings</a:t>
            </a:r>
            <a:r>
              <a:rPr lang="nl" sz="4000" dirty="0"/>
              <a:t>School</a:t>
            </a:r>
            <a:endParaRPr sz="4000" dirty="0"/>
          </a:p>
        </p:txBody>
      </p:sp>
      <p:sp>
        <p:nvSpPr>
          <p:cNvPr id="163" name="Google Shape;163;p21"/>
          <p:cNvSpPr txBox="1">
            <a:spLocks noGrp="1"/>
          </p:cNvSpPr>
          <p:nvPr>
            <p:ph type="subTitle" idx="1"/>
          </p:nvPr>
        </p:nvSpPr>
        <p:spPr>
          <a:xfrm>
            <a:off x="1135500" y="5833222"/>
            <a:ext cx="8311600" cy="52975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nl-NL" sz="2800" dirty="0">
                <a:solidFill>
                  <a:srgbClr val="FFFFFF"/>
                </a:solidFill>
              </a:rPr>
              <a:t>Rechten en plichten starters 31 maart 2025</a:t>
            </a:r>
            <a:endParaRPr sz="2800" dirty="0">
              <a:solidFill>
                <a:srgbClr val="FFFFFF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8E1783A-9115-C9A1-1A32-ED15AAA9E06D}"/>
              </a:ext>
            </a:extLst>
          </p:cNvPr>
          <p:cNvSpPr txBox="1"/>
          <p:nvPr/>
        </p:nvSpPr>
        <p:spPr>
          <a:xfrm>
            <a:off x="1135500" y="6367705"/>
            <a:ext cx="62302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</a:rPr>
              <a:t>Cindy Bosma &amp; </a:t>
            </a:r>
            <a:r>
              <a:rPr lang="nl-NL" sz="2800" dirty="0" err="1">
                <a:solidFill>
                  <a:schemeClr val="bg1"/>
                </a:solidFill>
              </a:rPr>
              <a:t>Sabijn</a:t>
            </a:r>
            <a:r>
              <a:rPr lang="nl-NL" sz="2800" dirty="0">
                <a:solidFill>
                  <a:schemeClr val="bg1"/>
                </a:solidFill>
              </a:rPr>
              <a:t> Vijlbrief</a:t>
            </a:r>
          </a:p>
        </p:txBody>
      </p:sp>
    </p:spTree>
    <p:extLst>
      <p:ext uri="{BB962C8B-B14F-4D97-AF65-F5344CB8AC3E}">
        <p14:creationId xmlns:p14="http://schemas.microsoft.com/office/powerpoint/2010/main" val="896030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34A201-5130-F257-77F9-6DD5B2A49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/>
              <a:t>Waar kun je informatie vinden?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7765A80-B298-B164-CC4A-AD3EBEF935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>
                <a:hlinkClick r:id="rId2"/>
              </a:rPr>
              <a:t>CAO VO 2023-2024 - Collectieve arbeidsovereenkomst voor het voortgezet onderwijs</a:t>
            </a:r>
            <a:endParaRPr lang="nl-NL" dirty="0"/>
          </a:p>
          <a:p>
            <a:endParaRPr lang="nl-NL" dirty="0"/>
          </a:p>
          <a:p>
            <a:r>
              <a:rPr lang="nl-NL" dirty="0">
                <a:hlinkClick r:id="rId3"/>
              </a:rPr>
              <a:t>VO-raad</a:t>
            </a:r>
            <a:r>
              <a:rPr lang="nl-NL" dirty="0"/>
              <a:t> </a:t>
            </a:r>
          </a:p>
          <a:p>
            <a:endParaRPr lang="nl-NL" dirty="0"/>
          </a:p>
          <a:p>
            <a:r>
              <a:rPr lang="nl-NL" dirty="0">
                <a:hlinkClick r:id="rId4"/>
              </a:rPr>
              <a:t>Home pagina | MBO Raad</a:t>
            </a:r>
            <a:endParaRPr lang="nl-NL" dirty="0"/>
          </a:p>
          <a:p>
            <a:endParaRPr lang="nl-NL" dirty="0"/>
          </a:p>
          <a:p>
            <a:r>
              <a:rPr lang="nl-NL" dirty="0">
                <a:hlinkClick r:id="rId5"/>
              </a:rPr>
              <a:t>AOb - Algemene Onderwijsbond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53614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9F8CE5-EB72-DDCA-28C3-2D4D98D5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/>
              <a:t>Programma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6E758E9-57C1-F4E2-1DE2-58F3CC47A7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4729" indent="0">
              <a:buNone/>
            </a:pPr>
            <a:endParaRPr lang="nl-NL" sz="2400" dirty="0"/>
          </a:p>
          <a:p>
            <a:r>
              <a:rPr lang="nl-NL" sz="2400" dirty="0"/>
              <a:t>Welkom</a:t>
            </a:r>
          </a:p>
          <a:p>
            <a:r>
              <a:rPr lang="nl-NL" sz="2400" dirty="0"/>
              <a:t>Doelstelling bijeenkomst</a:t>
            </a:r>
          </a:p>
          <a:p>
            <a:r>
              <a:rPr lang="nl-NL" sz="2400" dirty="0"/>
              <a:t>Toelichting CAO</a:t>
            </a:r>
          </a:p>
          <a:p>
            <a:r>
              <a:rPr lang="nl-NL" sz="2400" dirty="0"/>
              <a:t>Inductie</a:t>
            </a:r>
          </a:p>
          <a:p>
            <a:r>
              <a:rPr lang="nl-NL" sz="2400" dirty="0"/>
              <a:t>Vragen/inbreng casuïstiek </a:t>
            </a:r>
          </a:p>
          <a:p>
            <a:r>
              <a:rPr lang="nl-NL" sz="2400" dirty="0"/>
              <a:t>Extra informatie</a:t>
            </a:r>
          </a:p>
        </p:txBody>
      </p:sp>
    </p:spTree>
    <p:extLst>
      <p:ext uri="{BB962C8B-B14F-4D97-AF65-F5344CB8AC3E}">
        <p14:creationId xmlns:p14="http://schemas.microsoft.com/office/powerpoint/2010/main" val="1840916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FE9655F-6AAB-D56D-6AF9-19647751B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4581"/>
            <a:ext cx="6851176" cy="48726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B5BF9D7-2520-E772-61D9-D5E28A4E1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/>
              <a:t>Welkom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92BB9EF-9AEA-3F39-9300-91A226BF1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1176" y="2019202"/>
            <a:ext cx="5340824" cy="4555200"/>
          </a:xfrm>
        </p:spPr>
        <p:txBody>
          <a:bodyPr/>
          <a:lstStyle/>
          <a:p>
            <a:r>
              <a:rPr lang="nl-NL" sz="2400" dirty="0"/>
              <a:t>Wie zijn wij? </a:t>
            </a:r>
          </a:p>
          <a:p>
            <a:pPr marL="194729" indent="0">
              <a:buNone/>
            </a:pPr>
            <a:r>
              <a:rPr lang="nl-NL" sz="2400" dirty="0"/>
              <a:t>	- Cindy Bosma</a:t>
            </a:r>
          </a:p>
          <a:p>
            <a:pPr marL="194729" indent="0">
              <a:buNone/>
            </a:pPr>
            <a:r>
              <a:rPr lang="nl-NL" sz="2400" dirty="0"/>
              <a:t>	- Sabijn Vijlbrief</a:t>
            </a:r>
          </a:p>
          <a:p>
            <a:r>
              <a:rPr lang="nl-NL" sz="2400" dirty="0"/>
              <a:t>Aanleiding van deze bijeenkomst</a:t>
            </a:r>
          </a:p>
          <a:p>
            <a:r>
              <a:rPr lang="nl-NL" sz="2400" dirty="0"/>
              <a:t>Werkwijze bijeenkomst</a:t>
            </a:r>
          </a:p>
        </p:txBody>
      </p:sp>
    </p:spTree>
    <p:extLst>
      <p:ext uri="{BB962C8B-B14F-4D97-AF65-F5344CB8AC3E}">
        <p14:creationId xmlns:p14="http://schemas.microsoft.com/office/powerpoint/2010/main" val="594603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1C8092-F2FA-0114-2E72-63A4AAF74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/>
              <a:t>Doelstelling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C09A082-4184-C26C-E8ED-ACF4C1CB7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76500" y="2196767"/>
            <a:ext cx="5729518" cy="2320642"/>
          </a:xfrm>
        </p:spPr>
        <p:txBody>
          <a:bodyPr/>
          <a:lstStyle/>
          <a:p>
            <a:r>
              <a:rPr lang="nl-NL" sz="2400" dirty="0">
                <a:solidFill>
                  <a:srgbClr val="11111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Inzicht krijgen in de basisrechten en</a:t>
            </a:r>
            <a:br>
              <a:rPr lang="nl-NL" sz="2400" dirty="0">
                <a:solidFill>
                  <a:srgbClr val="11111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nl-NL" sz="2400" dirty="0">
                <a:solidFill>
                  <a:srgbClr val="11111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-plichten van docenten.</a:t>
            </a:r>
          </a:p>
          <a:p>
            <a:endParaRPr lang="nl-NL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nl-NL" sz="2400" dirty="0">
                <a:solidFill>
                  <a:srgbClr val="11111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Bewustwording creëren over de juridische kaders in het onderwijs.</a:t>
            </a:r>
            <a:endParaRPr lang="nl-NL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nl-NL" sz="2400" dirty="0"/>
          </a:p>
        </p:txBody>
      </p:sp>
      <p:pic>
        <p:nvPicPr>
          <p:cNvPr id="1028" name="Picture 4" descr="Doel op houten statief met pijltje in het midden. Doelstelling. Slimme  doel. Doel bedrijfsconcept. Prestatie en succes. | Premium Vector">
            <a:extLst>
              <a:ext uri="{FF2B5EF4-FFF2-40B4-BE49-F238E27FC236}">
                <a16:creationId xmlns:a16="http://schemas.microsoft.com/office/drawing/2014/main" id="{8186EE00-4F24-AAFC-532A-EDB293844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38" b="91736" l="9135" r="89904">
                        <a14:foregroundMark x1="62500" y1="9917" x2="73558" y2="7851"/>
                        <a14:foregroundMark x1="35096" y1="91322" x2="43750" y2="91736"/>
                        <a14:foregroundMark x1="45192" y1="91322" x2="52404" y2="91736"/>
                        <a14:foregroundMark x1="54808" y1="91322" x2="61058" y2="91322"/>
                        <a14:foregroundMark x1="62981" y1="91322" x2="69712" y2="91736"/>
                        <a14:foregroundMark x1="75481" y1="91322" x2="78365" y2="91322"/>
                        <a14:foregroundMark x1="80769" y1="91322" x2="80769" y2="91322"/>
                        <a14:foregroundMark x1="82692" y1="90909" x2="82692" y2="90909"/>
                        <a14:foregroundMark x1="29327" y1="90496" x2="25962" y2="90909"/>
                        <a14:foregroundMark x1="22596" y1="91322" x2="17308" y2="90909"/>
                        <a14:foregroundMark x1="82692" y1="90909" x2="82692" y2="90909"/>
                        <a14:foregroundMark x1="83654" y1="91322" x2="83654" y2="91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109" y="2196767"/>
            <a:ext cx="3082926" cy="358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974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645AB1-4C80-2260-4C3E-01CBC7E4C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/>
              <a:t>Toelichting CAO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B65A244-BBD3-E6B5-D52E-A9C36AA893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>
                <a:hlinkClick r:id="rId2"/>
              </a:rPr>
              <a:t>Huidige CAO</a:t>
            </a:r>
            <a:r>
              <a:rPr lang="nl-NL" dirty="0"/>
              <a:t>: </a:t>
            </a:r>
            <a:br>
              <a:rPr lang="nl-NL" dirty="0"/>
            </a:br>
            <a:r>
              <a:rPr lang="nl-NL" dirty="0"/>
              <a:t>waar kun je die vinden?</a:t>
            </a:r>
          </a:p>
          <a:p>
            <a:r>
              <a:rPr lang="nl-NL" dirty="0"/>
              <a:t>Nieuwe CAO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0940C81-F4A2-2F78-09C8-776924EA48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53" t="22394" r="32382" b="6866"/>
          <a:stretch/>
        </p:blipFill>
        <p:spPr>
          <a:xfrm>
            <a:off x="6441744" y="1577719"/>
            <a:ext cx="3181936" cy="429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63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D667E85-3CAB-1F65-50AF-3557FEEC24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52" t="15721" r="28348" b="20764"/>
          <a:stretch/>
        </p:blipFill>
        <p:spPr>
          <a:xfrm>
            <a:off x="0" y="-3381"/>
            <a:ext cx="7713785" cy="687673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FDC4B2F-21D8-4938-B42C-13E133EFDB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21" b="32513" l="28447" r="35808"/>
                    </a14:imgEffect>
                  </a14:imgLayer>
                </a14:imgProps>
              </a:ext>
            </a:extLst>
          </a:blip>
          <a:srcRect l="27527" t="22285" r="63272" b="66351"/>
          <a:stretch/>
        </p:blipFill>
        <p:spPr>
          <a:xfrm>
            <a:off x="7807571" y="1524002"/>
            <a:ext cx="1699844" cy="136545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29D81CE-22DE-C0A0-4948-DA9E8A4EF8AB}"/>
              </a:ext>
            </a:extLst>
          </p:cNvPr>
          <p:cNvSpPr txBox="1"/>
          <p:nvPr/>
        </p:nvSpPr>
        <p:spPr>
          <a:xfrm>
            <a:off x="7713785" y="2461246"/>
            <a:ext cx="42906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Baan/taakomvang: normjaartaak</a:t>
            </a:r>
          </a:p>
        </p:txBody>
      </p:sp>
    </p:spTree>
    <p:extLst>
      <p:ext uri="{BB962C8B-B14F-4D97-AF65-F5344CB8AC3E}">
        <p14:creationId xmlns:p14="http://schemas.microsoft.com/office/powerpoint/2010/main" val="1308735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888EF1-AD5C-83D6-7E50-C764BD4DB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CAO 2023 - 2024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75131E7-9DE9-9468-1C2C-18C024EC9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76500" y="2196767"/>
            <a:ext cx="10305192" cy="4555200"/>
          </a:xfrm>
        </p:spPr>
        <p:txBody>
          <a:bodyPr/>
          <a:lstStyle/>
          <a:p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r>
              <a:rPr lang="nl-NL" dirty="0">
                <a:solidFill>
                  <a:prstClr val="black"/>
                </a:solidFill>
              </a:rPr>
              <a:t>Taakbeleid </a:t>
            </a:r>
          </a:p>
          <a:p>
            <a:r>
              <a:rPr lang="nl-NL" dirty="0">
                <a:solidFill>
                  <a:prstClr val="black"/>
                </a:solidFill>
                <a:latin typeface="Aptos" panose="02110004020202020204"/>
              </a:rPr>
              <a:t>Reductie starter</a:t>
            </a:r>
          </a:p>
          <a:p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Contracten</a:t>
            </a:r>
          </a:p>
          <a:p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Salaris en onderhandeling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(13</a:t>
            </a:r>
            <a:r>
              <a:rPr kumimoji="0" lang="nl-NL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maand/vakantiegeld)</a:t>
            </a:r>
          </a:p>
          <a:p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Inschaling en carrièreperspectief</a:t>
            </a:r>
          </a:p>
          <a:p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Verlofregelingen</a:t>
            </a:r>
          </a:p>
          <a:p>
            <a:r>
              <a:rPr lang="nl-NL" dirty="0">
                <a:solidFill>
                  <a:prstClr val="black"/>
                </a:solidFill>
                <a:latin typeface="Aptos" panose="02110004020202020204"/>
              </a:rPr>
              <a:t>Professionalisering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r>
              <a:rPr lang="nl-NL" dirty="0">
                <a:solidFill>
                  <a:prstClr val="black"/>
                </a:solidFill>
                <a:latin typeface="Aptos" panose="02110004020202020204"/>
              </a:rPr>
              <a:t>Recht op begeleiding: inductie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  <a:p>
            <a:pPr marL="194729" indent="0">
              <a:buNone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91794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5D5977C-E70D-E224-FEBE-135E2487D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98557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4DE800C-DE39-72FD-F054-CC6E4234EF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94" b="37657" l="60000" r="75272">
                        <a14:foregroundMark x1="67517" y1="34937" x2="67517" y2="34937"/>
                        <a14:foregroundMark x1="61701" y1="31172" x2="66565" y2="35199"/>
                        <a14:foregroundMark x1="66565" y1="35199" x2="68946" y2="36036"/>
                        <a14:foregroundMark x1="68946" y1="36036" x2="74150" y2="30544"/>
                        <a14:foregroundMark x1="61905" y1="27406" x2="73912" y2="28870"/>
                        <a14:foregroundMark x1="73912" y1="28870" x2="68265" y2="30753"/>
                        <a14:foregroundMark x1="68265" y1="30753" x2="72041" y2="30178"/>
                        <a14:foregroundMark x1="72041" y1="30178" x2="66803" y2="34623"/>
                        <a14:foregroundMark x1="66803" y1="34623" x2="69592" y2="32479"/>
                        <a14:foregroundMark x1="69592" y1="32479" x2="65986" y2="32374"/>
                        <a14:foregroundMark x1="65986" y1="32374" x2="70544" y2="28504"/>
                        <a14:foregroundMark x1="70544" y1="28504" x2="72687" y2="28243"/>
                        <a14:foregroundMark x1="62041" y1="26778" x2="65238" y2="27144"/>
                        <a14:foregroundMark x1="65238" y1="27144" x2="70714" y2="26569"/>
                        <a14:foregroundMark x1="70714" y1="26569" x2="74082" y2="26883"/>
                        <a14:foregroundMark x1="73673" y1="26883" x2="75000" y2="26987"/>
                        <a14:foregroundMark x1="75000" y1="26778" x2="75000" y2="26778"/>
                        <a14:foregroundMark x1="75136" y1="26098" x2="75136" y2="26098"/>
                        <a14:foregroundMark x1="75136" y1="26098" x2="75136" y2="26098"/>
                        <a14:foregroundMark x1="75272" y1="26308" x2="75272" y2="26308"/>
                        <a14:foregroundMark x1="75272" y1="26308" x2="75272" y2="26308"/>
                      </a14:backgroundRemoval>
                    </a14:imgEffect>
                  </a14:imgLayer>
                </a14:imgProps>
              </a:ext>
            </a:extLst>
          </a:blip>
          <a:srcRect l="58311" t="25362" r="23251" b="60868"/>
          <a:stretch/>
        </p:blipFill>
        <p:spPr>
          <a:xfrm>
            <a:off x="8311486" y="0"/>
            <a:ext cx="3662149" cy="177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298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265B76-A1E7-CBC9-D9A6-A7DF9A53F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/>
              <a:t>Vragen/casuïstiek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012F8A3-41B2-4637-44DF-0FEEAF056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212" y="1484197"/>
            <a:ext cx="3359533" cy="474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1395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146</Words>
  <Application>Microsoft Office PowerPoint</Application>
  <PresentationFormat>Breedbeeld</PresentationFormat>
  <Paragraphs>48</Paragraphs>
  <Slides>10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Kantoorthema</vt:lpstr>
      <vt:lpstr>Brabantse OpleidingsSchool</vt:lpstr>
      <vt:lpstr>Programma</vt:lpstr>
      <vt:lpstr>Welkom</vt:lpstr>
      <vt:lpstr>Doelstelling</vt:lpstr>
      <vt:lpstr>Toelichting CAO</vt:lpstr>
      <vt:lpstr>PowerPoint-presentatie</vt:lpstr>
      <vt:lpstr>CAO 2023 - 2024</vt:lpstr>
      <vt:lpstr>PowerPoint-presentatie</vt:lpstr>
      <vt:lpstr>Vragen/casuïstiek </vt:lpstr>
      <vt:lpstr>Waar kun je informatie vinden? </vt:lpstr>
    </vt:vector>
  </TitlesOfParts>
  <Company>SOVOT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Brabantse OpleidingsSchool</dc:title>
  <dc:creator>Sabijn Vijlbrief</dc:creator>
  <cp:lastModifiedBy>Sabijn Vijlbrief</cp:lastModifiedBy>
  <cp:revision>4</cp:revision>
  <dcterms:created xsi:type="dcterms:W3CDTF">2024-09-30T13:17:55Z</dcterms:created>
  <dcterms:modified xsi:type="dcterms:W3CDTF">2025-04-04T11:39:35Z</dcterms:modified>
</cp:coreProperties>
</file>